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8" r:id="rId6"/>
    <p:sldId id="260" r:id="rId7"/>
    <p:sldId id="262" r:id="rId8"/>
    <p:sldId id="263" r:id="rId9"/>
    <p:sldId id="264" r:id="rId10"/>
    <p:sldId id="265" r:id="rId11"/>
    <p:sldId id="272" r:id="rId12"/>
    <p:sldId id="271"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70F97AF-43A6-4CE4-9751-729E54248073}" type="datetimeFigureOut">
              <a:rPr lang="ru-RU" smtClean="0"/>
              <a:pPr/>
              <a:t>30.03.2021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9F076C-ED71-4629-9783-6261F5A16D19}"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70F97AF-43A6-4CE4-9751-729E54248073}" type="datetimeFigureOut">
              <a:rPr lang="ru-RU" smtClean="0"/>
              <a:pPr/>
              <a:t>30.03.2021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9F076C-ED71-4629-9783-6261F5A16D1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0F97AF-43A6-4CE4-9751-729E54248073}" type="datetimeFigureOut">
              <a:rPr lang="ru-RU" smtClean="0"/>
              <a:pPr/>
              <a:t>30.03.2021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9F076C-ED71-4629-9783-6261F5A16D1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70F97AF-43A6-4CE4-9751-729E54248073}" type="datetimeFigureOut">
              <a:rPr lang="ru-RU" smtClean="0"/>
              <a:pPr/>
              <a:t>30.03.2021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9F076C-ED71-4629-9783-6261F5A16D19}"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0F97AF-43A6-4CE4-9751-729E54248073}" type="datetimeFigureOut">
              <a:rPr lang="ru-RU" smtClean="0"/>
              <a:pPr/>
              <a:t>30.03.2021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9F076C-ED71-4629-9783-6261F5A16D1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70F97AF-43A6-4CE4-9751-729E54248073}" type="datetimeFigureOut">
              <a:rPr lang="ru-RU" smtClean="0"/>
              <a:pPr/>
              <a:t>30.03.2021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E9F076C-ED71-4629-9783-6261F5A16D19}"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0F97AF-43A6-4CE4-9751-729E54248073}" type="datetimeFigureOut">
              <a:rPr lang="ru-RU" smtClean="0"/>
              <a:pPr/>
              <a:t>30.03.2021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E9F076C-ED71-4629-9783-6261F5A16D19}"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0F97AF-43A6-4CE4-9751-729E54248073}" type="datetimeFigureOut">
              <a:rPr lang="ru-RU" smtClean="0"/>
              <a:pPr/>
              <a:t>30.03.2021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E9F076C-ED71-4629-9783-6261F5A16D1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F97AF-43A6-4CE4-9751-729E54248073}" type="datetimeFigureOut">
              <a:rPr lang="ru-RU" smtClean="0"/>
              <a:pPr/>
              <a:t>30.03.2021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E9F076C-ED71-4629-9783-6261F5A16D1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0F97AF-43A6-4CE4-9751-729E54248073}" type="datetimeFigureOut">
              <a:rPr lang="ru-RU" smtClean="0"/>
              <a:pPr/>
              <a:t>30.03.2021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E9F076C-ED71-4629-9783-6261F5A16D1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0F97AF-43A6-4CE4-9751-729E54248073}" type="datetimeFigureOut">
              <a:rPr lang="ru-RU" smtClean="0"/>
              <a:pPr/>
              <a:t>30.03.2021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E9F076C-ED71-4629-9783-6261F5A16D19}"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70F97AF-43A6-4CE4-9751-729E54248073}" type="datetimeFigureOut">
              <a:rPr lang="ru-RU" smtClean="0"/>
              <a:pPr/>
              <a:t>30.03.2021</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E9F076C-ED71-4629-9783-6261F5A16D1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8.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2555776" y="4365104"/>
            <a:ext cx="5616623" cy="1569561"/>
          </a:xfrm>
        </p:spPr>
        <p:txBody>
          <a:bodyPr>
            <a:normAutofit/>
          </a:bodyPr>
          <a:lstStyle/>
          <a:p>
            <a:pPr algn="r"/>
            <a:r>
              <a:rPr lang="ru-RU" dirty="0" smtClean="0">
                <a:latin typeface="Times New Roman" panose="02020603050405020304" pitchFamily="18" charset="0"/>
                <a:cs typeface="Times New Roman" panose="02020603050405020304" pitchFamily="18" charset="0"/>
              </a:rPr>
              <a:t>Участники: дети подготовительной группы, воспитатель Иваненко </a:t>
            </a:r>
            <a:r>
              <a:rPr lang="ru-RU" dirty="0" err="1" smtClean="0">
                <a:latin typeface="Times New Roman" panose="02020603050405020304" pitchFamily="18" charset="0"/>
                <a:cs typeface="Times New Roman" panose="02020603050405020304" pitchFamily="18" charset="0"/>
              </a:rPr>
              <a:t>Ираида</a:t>
            </a:r>
            <a:r>
              <a:rPr lang="ru-RU" dirty="0" smtClean="0">
                <a:latin typeface="Times New Roman" panose="02020603050405020304" pitchFamily="18" charset="0"/>
                <a:cs typeface="Times New Roman" panose="02020603050405020304" pitchFamily="18" charset="0"/>
              </a:rPr>
              <a:t> Владимировна, МАДОУ №17</a:t>
            </a:r>
            <a:endParaRPr lang="ru-RU"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ctrTitle"/>
          </p:nvPr>
        </p:nvSpPr>
        <p:spPr>
          <a:xfrm>
            <a:off x="604704" y="214290"/>
            <a:ext cx="7967823" cy="4000527"/>
          </a:xfrm>
          <a:effectLst/>
        </p:spPr>
        <p:txBody>
          <a:bodyPr/>
          <a:lstStyle/>
          <a:p>
            <a:pPr marL="182880" indent="0" algn="ctr">
              <a:buNone/>
            </a:pPr>
            <a:r>
              <a:rPr lang="ru-RU" sz="4400" dirty="0" smtClean="0">
                <a:solidFill>
                  <a:srgbClr val="7030A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Путешествие по сказкам </a:t>
            </a:r>
            <a:br>
              <a:rPr lang="ru-RU" sz="4400" dirty="0" smtClean="0">
                <a:solidFill>
                  <a:srgbClr val="7030A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ru-RU" sz="4400" dirty="0" smtClean="0">
                <a:solidFill>
                  <a:srgbClr val="7030A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В. Г. </a:t>
            </a:r>
            <a:r>
              <a:rPr lang="ru-RU" sz="4400" dirty="0" err="1" smtClean="0">
                <a:solidFill>
                  <a:srgbClr val="7030A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Сутеева</a:t>
            </a:r>
            <a:endParaRPr lang="ru-RU" sz="4400" dirty="0">
              <a:solidFill>
                <a:srgbClr val="7030A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898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76" y="1142985"/>
            <a:ext cx="3429024" cy="285752"/>
          </a:xfrm>
        </p:spPr>
        <p:txBody>
          <a:bodyPr/>
          <a:lstStyle/>
          <a:p>
            <a:endParaRPr lang="ru-RU" dirty="0"/>
          </a:p>
        </p:txBody>
      </p:sp>
      <p:sp>
        <p:nvSpPr>
          <p:cNvPr id="4" name="Текст 3"/>
          <p:cNvSpPr>
            <a:spLocks noGrp="1"/>
          </p:cNvSpPr>
          <p:nvPr>
            <p:ph type="body" sz="half" idx="2"/>
          </p:nvPr>
        </p:nvSpPr>
        <p:spPr>
          <a:xfrm>
            <a:off x="467545" y="500042"/>
            <a:ext cx="3168351" cy="5137278"/>
          </a:xfrm>
        </p:spPr>
        <p:txBody>
          <a:bodyPr>
            <a:noAutofit/>
          </a:bodyPr>
          <a:lstStyle/>
          <a:p>
            <a:r>
              <a:rPr lang="ru-RU" sz="2000" dirty="0" smtClean="0">
                <a:latin typeface="Times New Roman" panose="02020603050405020304" pitchFamily="18" charset="0"/>
                <a:cs typeface="Times New Roman" panose="02020603050405020304" pitchFamily="18" charset="0"/>
              </a:rPr>
              <a:t>Книги В. Г. </a:t>
            </a:r>
            <a:r>
              <a:rPr lang="ru-RU" sz="2000" dirty="0" err="1" smtClean="0">
                <a:latin typeface="Times New Roman" panose="02020603050405020304" pitchFamily="18" charset="0"/>
                <a:cs typeface="Times New Roman" panose="02020603050405020304" pitchFamily="18" charset="0"/>
              </a:rPr>
              <a:t>Сутеева</a:t>
            </a:r>
            <a:r>
              <a:rPr lang="ru-RU" sz="2000" dirty="0" smtClean="0">
                <a:latin typeface="Times New Roman" panose="02020603050405020304" pitchFamily="18" charset="0"/>
                <a:cs typeface="Times New Roman" panose="02020603050405020304" pitchFamily="18" charset="0"/>
              </a:rPr>
              <a:t> надо не только читать, но обязательно долго рассматривать. Это же настоящие мультфильмы. Только каждый новый кадр остановлен и на него можно любоваться сколько угодно долго. Все зверюшки имеют характер, и все они ярки и хороши, а главное – понятны даже самому маленькому слушателю. Все, что не договаривает, мастер рисует.</a:t>
            </a:r>
            <a:endParaRPr lang="ru-RU" sz="2000" dirty="0">
              <a:latin typeface="Times New Roman" panose="02020603050405020304" pitchFamily="18" charset="0"/>
              <a:cs typeface="Times New Roman" panose="02020603050405020304" pitchFamily="18" charset="0"/>
            </a:endParaRPr>
          </a:p>
        </p:txBody>
      </p:sp>
      <p:pic>
        <p:nvPicPr>
          <p:cNvPr id="6" name="Содержимое 5" descr="IMG_20210324_100524.jpg"/>
          <p:cNvPicPr>
            <a:picLocks noGrp="1" noChangeAspect="1"/>
          </p:cNvPicPr>
          <p:nvPr>
            <p:ph idx="1"/>
          </p:nvPr>
        </p:nvPicPr>
        <p:blipFill>
          <a:blip r:embed="rId2" cstate="print"/>
          <a:srcRect/>
          <a:stretch>
            <a:fillRect/>
          </a:stretch>
        </p:blipFill>
        <p:spPr>
          <a:xfrm>
            <a:off x="3929058" y="928670"/>
            <a:ext cx="4702707" cy="4143404"/>
          </a:xfrm>
          <a:prstGeom prst="rect">
            <a:avLst/>
          </a:prstGeom>
        </p:spPr>
      </p:pic>
    </p:spTree>
    <p:extLst>
      <p:ext uri="{BB962C8B-B14F-4D97-AF65-F5344CB8AC3E}">
        <p14:creationId xmlns:p14="http://schemas.microsoft.com/office/powerpoint/2010/main" xmlns="" val="606894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692696"/>
            <a:ext cx="3600400" cy="4832092"/>
          </a:xfrm>
          <a:prstGeom prst="rect">
            <a:avLst/>
          </a:prstGeom>
        </p:spPr>
        <p:txBody>
          <a:bodyPr wrap="square">
            <a:spAutoFit/>
          </a:bodyPr>
          <a:lstStyle/>
          <a:p>
            <a:r>
              <a:rPr lang="ru-RU" sz="2800" dirty="0">
                <a:solidFill>
                  <a:schemeClr val="accent5">
                    <a:lumMod val="75000"/>
                  </a:schemeClr>
                </a:solidFill>
                <a:latin typeface="Times New Roman" panose="02020603050405020304" pitchFamily="18" charset="0"/>
                <a:cs typeface="Times New Roman" panose="02020603050405020304" pitchFamily="18" charset="0"/>
              </a:rPr>
              <a:t>Книги Владимира </a:t>
            </a:r>
            <a:r>
              <a:rPr lang="ru-RU" sz="2800" dirty="0" err="1">
                <a:solidFill>
                  <a:schemeClr val="accent5">
                    <a:lumMod val="75000"/>
                  </a:schemeClr>
                </a:solidFill>
                <a:latin typeface="Times New Roman" panose="02020603050405020304" pitchFamily="18" charset="0"/>
                <a:cs typeface="Times New Roman" panose="02020603050405020304" pitchFamily="18" charset="0"/>
              </a:rPr>
              <a:t>Сутеева</a:t>
            </a:r>
            <a:r>
              <a:rPr lang="ru-RU" sz="2800" dirty="0">
                <a:solidFill>
                  <a:schemeClr val="accent5">
                    <a:lumMod val="75000"/>
                  </a:schemeClr>
                </a:solidFill>
                <a:latin typeface="Times New Roman" panose="02020603050405020304" pitchFamily="18" charset="0"/>
                <a:cs typeface="Times New Roman" panose="02020603050405020304" pitchFamily="18" charset="0"/>
              </a:rPr>
              <a:t> вызывают восхищение взрослых людей, которые перечитывая и пересматривая их вместе с детьми и внуками, не устают восторгаться творчеством доброго сказочника.</a:t>
            </a:r>
          </a:p>
        </p:txBody>
      </p:sp>
      <p:pic>
        <p:nvPicPr>
          <p:cNvPr id="3" name="Рисунок 2" descr="Без названия.png"/>
          <p:cNvPicPr>
            <a:picLocks noChangeAspect="1"/>
          </p:cNvPicPr>
          <p:nvPr/>
        </p:nvPicPr>
        <p:blipFill>
          <a:blip r:embed="rId2"/>
          <a:stretch>
            <a:fillRect/>
          </a:stretch>
        </p:blipFill>
        <p:spPr>
          <a:xfrm>
            <a:off x="6929454" y="357166"/>
            <a:ext cx="1847850" cy="2466975"/>
          </a:xfrm>
          <a:prstGeom prst="rect">
            <a:avLst/>
          </a:prstGeom>
        </p:spPr>
      </p:pic>
      <p:pic>
        <p:nvPicPr>
          <p:cNvPr id="4" name="Рисунок 3" descr="Без названия.jpg"/>
          <p:cNvPicPr>
            <a:picLocks noChangeAspect="1"/>
          </p:cNvPicPr>
          <p:nvPr/>
        </p:nvPicPr>
        <p:blipFill>
          <a:blip r:embed="rId3"/>
          <a:stretch>
            <a:fillRect/>
          </a:stretch>
        </p:blipFill>
        <p:spPr>
          <a:xfrm>
            <a:off x="7000892" y="3500438"/>
            <a:ext cx="1828800" cy="2495550"/>
          </a:xfrm>
          <a:prstGeom prst="rect">
            <a:avLst/>
          </a:prstGeom>
        </p:spPr>
      </p:pic>
      <p:pic>
        <p:nvPicPr>
          <p:cNvPr id="5" name="Рисунок 4" descr="unnamed.jpg"/>
          <p:cNvPicPr>
            <a:picLocks noChangeAspect="1"/>
          </p:cNvPicPr>
          <p:nvPr/>
        </p:nvPicPr>
        <p:blipFill>
          <a:blip r:embed="rId4"/>
          <a:stretch>
            <a:fillRect/>
          </a:stretch>
        </p:blipFill>
        <p:spPr>
          <a:xfrm>
            <a:off x="4000496" y="3286124"/>
            <a:ext cx="2714628" cy="2895603"/>
          </a:xfrm>
          <a:prstGeom prst="rect">
            <a:avLst/>
          </a:prstGeom>
        </p:spPr>
      </p:pic>
      <p:pic>
        <p:nvPicPr>
          <p:cNvPr id="6" name="Рисунок 5" descr="2411794-1.jpg"/>
          <p:cNvPicPr>
            <a:picLocks noChangeAspect="1"/>
          </p:cNvPicPr>
          <p:nvPr/>
        </p:nvPicPr>
        <p:blipFill>
          <a:blip r:embed="rId5" cstate="print"/>
          <a:stretch>
            <a:fillRect/>
          </a:stretch>
        </p:blipFill>
        <p:spPr>
          <a:xfrm>
            <a:off x="4464806" y="214290"/>
            <a:ext cx="2250297" cy="3000396"/>
          </a:xfrm>
          <a:prstGeom prst="rect">
            <a:avLst/>
          </a:prstGeom>
        </p:spPr>
      </p:pic>
    </p:spTree>
    <p:extLst>
      <p:ext uri="{BB962C8B-B14F-4D97-AF65-F5344CB8AC3E}">
        <p14:creationId xmlns:p14="http://schemas.microsoft.com/office/powerpoint/2010/main" xmlns="" val="1101386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20717632">
            <a:off x="1475657" y="1794883"/>
            <a:ext cx="6696744" cy="1938992"/>
          </a:xfrm>
          <a:prstGeom prst="rect">
            <a:avLst/>
          </a:prstGeom>
        </p:spPr>
        <p:txBody>
          <a:bodyPr wrap="square">
            <a:spAutoFit/>
          </a:bodyPr>
          <a:lstStyle/>
          <a:p>
            <a:pPr algn="ctr"/>
            <a:r>
              <a:rPr lang="ru-RU" sz="6000" dirty="0" smtClean="0">
                <a:solidFill>
                  <a:schemeClr val="accent6"/>
                </a:solidFill>
                <a:latin typeface="Times New Roman" panose="02020603050405020304" pitchFamily="18" charset="0"/>
                <a:cs typeface="Times New Roman" panose="02020603050405020304" pitchFamily="18" charset="0"/>
              </a:rPr>
              <a:t>Спасибо за внимание!</a:t>
            </a:r>
            <a:endParaRPr lang="ru-RU" sz="60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48718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4536504" cy="1584177"/>
          </a:xfrm>
        </p:spPr>
        <p:txBody>
          <a:bodyPr/>
          <a:lstStyle/>
          <a:p>
            <a:pPr marL="0" indent="0">
              <a:buNone/>
            </a:pPr>
            <a:r>
              <a:rPr lang="ru-RU" sz="4000" dirty="0">
                <a:solidFill>
                  <a:schemeClr val="accent1">
                    <a:lumMod val="50000"/>
                  </a:schemeClr>
                </a:solidFill>
                <a:latin typeface="Times New Roman" panose="02020603050405020304" pitchFamily="18" charset="0"/>
                <a:cs typeface="Times New Roman" panose="02020603050405020304" pitchFamily="18" charset="0"/>
              </a:rPr>
              <a:t>Владимир </a:t>
            </a:r>
            <a:r>
              <a:rPr lang="ru-RU" sz="4000" dirty="0" err="1">
                <a:solidFill>
                  <a:schemeClr val="accent1">
                    <a:lumMod val="50000"/>
                  </a:schemeClr>
                </a:solidFill>
                <a:latin typeface="Times New Roman" panose="02020603050405020304" pitchFamily="18" charset="0"/>
                <a:cs typeface="Times New Roman" panose="02020603050405020304" pitchFamily="18" charset="0"/>
              </a:rPr>
              <a:t>Сутеев</a:t>
            </a:r>
            <a:r>
              <a:rPr lang="ru-RU" sz="4000" dirty="0">
                <a:solidFill>
                  <a:schemeClr val="accent1">
                    <a:lumMod val="50000"/>
                  </a:schemeClr>
                </a:solidFill>
                <a:latin typeface="Times New Roman" panose="02020603050405020304" pitchFamily="18" charset="0"/>
                <a:cs typeface="Times New Roman" panose="02020603050405020304" pitchFamily="18" charset="0"/>
              </a:rPr>
              <a:t> </a:t>
            </a:r>
            <a:r>
              <a:rPr lang="ru-RU" dirty="0">
                <a:solidFill>
                  <a:schemeClr val="accent1">
                    <a:lumMod val="50000"/>
                  </a:schemeClr>
                </a:solidFill>
                <a:latin typeface="Times New Roman" panose="02020603050405020304" pitchFamily="18" charset="0"/>
                <a:cs typeface="Times New Roman" panose="02020603050405020304" pitchFamily="18" charset="0"/>
              </a:rPr>
              <a:t/>
            </a:r>
            <a:br>
              <a:rPr lang="ru-RU" dirty="0">
                <a:solidFill>
                  <a:schemeClr val="accent1">
                    <a:lumMod val="50000"/>
                  </a:schemeClr>
                </a:solidFill>
                <a:latin typeface="Times New Roman" panose="02020603050405020304" pitchFamily="18" charset="0"/>
                <a:cs typeface="Times New Roman" panose="02020603050405020304" pitchFamily="18" charset="0"/>
              </a:rPr>
            </a:br>
            <a:r>
              <a:rPr lang="ru-RU" sz="1800" b="0" dirty="0">
                <a:solidFill>
                  <a:schemeClr val="accent1">
                    <a:lumMod val="50000"/>
                  </a:schemeClr>
                </a:solidFill>
                <a:latin typeface="Times New Roman" panose="02020603050405020304" pitchFamily="18" charset="0"/>
                <a:cs typeface="Times New Roman" panose="02020603050405020304" pitchFamily="18" charset="0"/>
              </a:rPr>
              <a:t>5.07.1903 – 10.03.1993</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5076056" y="1042071"/>
            <a:ext cx="3093675" cy="43311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Текст 3"/>
          <p:cNvSpPr>
            <a:spLocks noGrp="1"/>
          </p:cNvSpPr>
          <p:nvPr>
            <p:ph type="body" sz="half" idx="2"/>
          </p:nvPr>
        </p:nvSpPr>
        <p:spPr>
          <a:xfrm>
            <a:off x="683569" y="2214554"/>
            <a:ext cx="3744416" cy="3929090"/>
          </a:xfrm>
        </p:spPr>
        <p:txBody>
          <a:bodyPr>
            <a:noAutofit/>
          </a:bodyPr>
          <a:lstStyle/>
          <a:p>
            <a:r>
              <a:rPr lang="ru-RU" sz="1600" dirty="0" smtClean="0">
                <a:solidFill>
                  <a:schemeClr val="accent1">
                    <a:lumMod val="50000"/>
                  </a:schemeClr>
                </a:solidFill>
              </a:rPr>
              <a:t>Владимир Григорьевич </a:t>
            </a:r>
            <a:r>
              <a:rPr lang="ru-RU" sz="1600" dirty="0" err="1" smtClean="0">
                <a:solidFill>
                  <a:schemeClr val="accent1">
                    <a:lumMod val="50000"/>
                  </a:schemeClr>
                </a:solidFill>
              </a:rPr>
              <a:t>Сутеев</a:t>
            </a:r>
            <a:r>
              <a:rPr lang="ru-RU" sz="1600" dirty="0" smtClean="0">
                <a:solidFill>
                  <a:schemeClr val="accent1">
                    <a:lumMod val="50000"/>
                  </a:schemeClr>
                </a:solidFill>
              </a:rPr>
              <a:t>  – детский писатель, художник иллюстратор, режиссер-мультипликатор. Родился и жил в Москве. Проиллюстрировал множество детских сказок советских и зарубежных писателей. А иллюстрировать произведения он начал с 1923 года. Самые известные проиллюстрированные работы </a:t>
            </a:r>
            <a:r>
              <a:rPr lang="ru-RU" sz="1600" dirty="0" err="1" smtClean="0">
                <a:solidFill>
                  <a:schemeClr val="accent1">
                    <a:lumMod val="50000"/>
                  </a:schemeClr>
                </a:solidFill>
              </a:rPr>
              <a:t>Сутеева</a:t>
            </a:r>
            <a:r>
              <a:rPr lang="ru-RU" sz="1600" dirty="0" smtClean="0">
                <a:solidFill>
                  <a:schemeClr val="accent1">
                    <a:lumMod val="50000"/>
                  </a:schemeClr>
                </a:solidFill>
              </a:rPr>
              <a:t> – это стихотворения и сказки К.Чуковского и С.Маршака. В своих работах он не только показывал внешнее сходство, но и характер героев.</a:t>
            </a:r>
            <a:br>
              <a:rPr lang="ru-RU" sz="1600" dirty="0" smtClean="0">
                <a:solidFill>
                  <a:schemeClr val="accent1">
                    <a:lumMod val="50000"/>
                  </a:schemeClr>
                </a:solidFill>
              </a:rPr>
            </a:br>
            <a:endParaRPr lang="ru-RU" sz="1600" dirty="0">
              <a:solidFill>
                <a:schemeClr val="accent1">
                  <a:lumMod val="50000"/>
                </a:schemeClr>
              </a:solidFill>
              <a:cs typeface="Times New Roman" panose="02020603050405020304" pitchFamily="18" charset="0"/>
            </a:endParaRPr>
          </a:p>
        </p:txBody>
      </p:sp>
    </p:spTree>
    <p:extLst>
      <p:ext uri="{BB962C8B-B14F-4D97-AF65-F5344CB8AC3E}">
        <p14:creationId xmlns:p14="http://schemas.microsoft.com/office/powerpoint/2010/main" xmlns="" val="1455913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29190" y="214291"/>
            <a:ext cx="3929090" cy="571504"/>
          </a:xfrm>
        </p:spPr>
        <p:txBody>
          <a:bodyPr/>
          <a:lstStyle/>
          <a:p>
            <a:pPr marL="0" indent="0">
              <a:buNone/>
            </a:pPr>
            <a:endParaRPr lang="ru-RU" dirty="0"/>
          </a:p>
        </p:txBody>
      </p:sp>
      <p:sp>
        <p:nvSpPr>
          <p:cNvPr id="4" name="Текст 3"/>
          <p:cNvSpPr>
            <a:spLocks noGrp="1"/>
          </p:cNvSpPr>
          <p:nvPr>
            <p:ph type="body" sz="half" idx="2"/>
          </p:nvPr>
        </p:nvSpPr>
        <p:spPr>
          <a:xfrm>
            <a:off x="395536" y="285728"/>
            <a:ext cx="4462216" cy="6357982"/>
          </a:xfrm>
        </p:spPr>
        <p:txBody>
          <a:bodyPr>
            <a:noAutofit/>
          </a:bodyPr>
          <a:lstStyle/>
          <a:p>
            <a:pPr fontAlgn="base"/>
            <a:r>
              <a:rPr lang="ru-RU" sz="1600" b="1" dirty="0" smtClean="0">
                <a:solidFill>
                  <a:schemeClr val="accent1">
                    <a:lumMod val="50000"/>
                  </a:schemeClr>
                </a:solidFill>
              </a:rPr>
              <a:t>В нашей группе очень большое внимание уделяется познавательному развитию и развитию речи детей. Хочется сказать, что театральная деятельность способствует этому, а особенно диалогической речи. Именно театральная деятельность позволяет решать многие педагогические задачи, касающиеся формирования выразительности речи ребенка, интеллектуального и художественно-эстетического воспитания. Театрализованная игра прививает ребенку устойчивый интерес к родной культуре, литературе, театру.</a:t>
            </a:r>
          </a:p>
          <a:p>
            <a:r>
              <a:rPr lang="ru-RU" sz="1600" b="1" dirty="0" smtClean="0">
                <a:solidFill>
                  <a:schemeClr val="accent1">
                    <a:lumMod val="50000"/>
                  </a:schemeClr>
                </a:solidFill>
              </a:rPr>
              <a:t>Викторина «Сказки В. </a:t>
            </a:r>
            <a:r>
              <a:rPr lang="ru-RU" sz="1600" b="1" dirty="0" err="1" smtClean="0">
                <a:solidFill>
                  <a:schemeClr val="accent1">
                    <a:lumMod val="50000"/>
                  </a:schemeClr>
                </a:solidFill>
              </a:rPr>
              <a:t>Сутеева</a:t>
            </a:r>
            <a:r>
              <a:rPr lang="ru-RU" sz="1600" b="1" dirty="0" smtClean="0">
                <a:solidFill>
                  <a:schemeClr val="accent1">
                    <a:lumMod val="50000"/>
                  </a:schemeClr>
                </a:solidFill>
              </a:rPr>
              <a:t>» </a:t>
            </a:r>
            <a:br>
              <a:rPr lang="ru-RU" sz="1600" b="1" dirty="0" smtClean="0">
                <a:solidFill>
                  <a:schemeClr val="accent1">
                    <a:lumMod val="50000"/>
                  </a:schemeClr>
                </a:solidFill>
              </a:rPr>
            </a:br>
            <a:r>
              <a:rPr lang="ru-RU" sz="1600" b="1" dirty="0" smtClean="0">
                <a:solidFill>
                  <a:schemeClr val="accent1">
                    <a:lumMod val="50000"/>
                  </a:schemeClr>
                </a:solidFill>
              </a:rPr>
              <a:t>Цель: закрепление знаний о сказках </a:t>
            </a:r>
            <a:r>
              <a:rPr lang="ru-RU" sz="1600" b="1" dirty="0" err="1" smtClean="0">
                <a:solidFill>
                  <a:schemeClr val="accent1">
                    <a:lumMod val="50000"/>
                  </a:schemeClr>
                </a:solidFill>
              </a:rPr>
              <a:t>В.Сутеева</a:t>
            </a:r>
            <a:r>
              <a:rPr lang="ru-RU" sz="1600" b="1" dirty="0" smtClean="0">
                <a:solidFill>
                  <a:schemeClr val="accent1">
                    <a:lumMod val="50000"/>
                  </a:schemeClr>
                </a:solidFill>
              </a:rPr>
              <a:t/>
            </a:r>
            <a:br>
              <a:rPr lang="ru-RU" sz="1600" b="1" dirty="0" smtClean="0">
                <a:solidFill>
                  <a:schemeClr val="accent1">
                    <a:lumMod val="50000"/>
                  </a:schemeClr>
                </a:solidFill>
              </a:rPr>
            </a:br>
            <a:r>
              <a:rPr lang="ru-RU" sz="1600" b="1" dirty="0" smtClean="0">
                <a:solidFill>
                  <a:schemeClr val="accent1">
                    <a:lumMod val="50000"/>
                  </a:schemeClr>
                </a:solidFill>
              </a:rPr>
              <a:t>Задачи:</a:t>
            </a:r>
            <a:br>
              <a:rPr lang="ru-RU" sz="1600" b="1" dirty="0" smtClean="0">
                <a:solidFill>
                  <a:schemeClr val="accent1">
                    <a:lumMod val="50000"/>
                  </a:schemeClr>
                </a:solidFill>
              </a:rPr>
            </a:br>
            <a:r>
              <a:rPr lang="ru-RU" sz="1600" b="1" dirty="0" smtClean="0">
                <a:solidFill>
                  <a:schemeClr val="accent1">
                    <a:lumMod val="50000"/>
                  </a:schemeClr>
                </a:solidFill>
              </a:rPr>
              <a:t>- развивать мышление, воображение, память, познавательные и интеллектуальные способности детей;</a:t>
            </a:r>
            <a:br>
              <a:rPr lang="ru-RU" sz="1600" b="1" dirty="0" smtClean="0">
                <a:solidFill>
                  <a:schemeClr val="accent1">
                    <a:lumMod val="50000"/>
                  </a:schemeClr>
                </a:solidFill>
              </a:rPr>
            </a:br>
            <a:r>
              <a:rPr lang="ru-RU" sz="1600" b="1" dirty="0" smtClean="0">
                <a:solidFill>
                  <a:schemeClr val="accent1">
                    <a:lumMod val="50000"/>
                  </a:schemeClr>
                </a:solidFill>
              </a:rPr>
              <a:t>- воспитывать интерес к чтению сказок.</a:t>
            </a:r>
            <a:br>
              <a:rPr lang="ru-RU" sz="1600" b="1" dirty="0" smtClean="0">
                <a:solidFill>
                  <a:schemeClr val="accent1">
                    <a:lumMod val="50000"/>
                  </a:schemeClr>
                </a:solidFill>
              </a:rPr>
            </a:br>
            <a:r>
              <a:rPr lang="ru-RU" sz="1600" b="1" dirty="0" smtClean="0"/>
              <a:t/>
            </a:r>
            <a:br>
              <a:rPr lang="ru-RU" sz="1600" b="1" dirty="0" smtClean="0"/>
            </a:br>
            <a:endParaRPr lang="ru-RU" sz="1600" b="1" dirty="0">
              <a:latin typeface="Times New Roman" panose="02020603050405020304" pitchFamily="18" charset="0"/>
              <a:cs typeface="Times New Roman" panose="02020603050405020304" pitchFamily="18" charset="0"/>
            </a:endParaRPr>
          </a:p>
        </p:txBody>
      </p:sp>
      <p:pic>
        <p:nvPicPr>
          <p:cNvPr id="6" name="Picture 5"/>
          <p:cNvPicPr>
            <a:picLocks noGrp="1" noChangeAspect="1" noChangeArrowheads="1"/>
          </p:cNvPicPr>
          <p:nvPr>
            <p:ph idx="1"/>
          </p:nvPr>
        </p:nvPicPr>
        <p:blipFill rotWithShape="1">
          <a:blip r:embed="rId2" cstate="email">
            <a:extLst>
              <a:ext uri="{28A0092B-C50C-407E-A947-70E740481C1C}">
                <a14:useLocalDpi xmlns:a14="http://schemas.microsoft.com/office/drawing/2010/main" xmlns="" val="0"/>
              </a:ext>
            </a:extLst>
          </a:blip>
          <a:srcRect/>
          <a:stretch/>
        </p:blipFill>
        <p:spPr bwMode="auto">
          <a:xfrm>
            <a:off x="5000628" y="285728"/>
            <a:ext cx="3694230" cy="27960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57818" y="3429000"/>
            <a:ext cx="3312368" cy="30915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62411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7" y="214290"/>
            <a:ext cx="5929354" cy="857255"/>
          </a:xfrm>
        </p:spPr>
        <p:txBody>
          <a:bodyPr/>
          <a:lstStyle/>
          <a:p>
            <a:r>
              <a:rPr lang="ru-RU" dirty="0" smtClean="0">
                <a:solidFill>
                  <a:schemeClr val="accent1">
                    <a:lumMod val="50000"/>
                  </a:schemeClr>
                </a:solidFill>
              </a:rPr>
              <a:t>Чтение «Сказки и картинки» </a:t>
            </a:r>
            <a:r>
              <a:rPr lang="ru-RU" dirty="0" err="1" smtClean="0">
                <a:solidFill>
                  <a:schemeClr val="accent1">
                    <a:lumMod val="50000"/>
                  </a:schemeClr>
                </a:solidFill>
              </a:rPr>
              <a:t>В.Сутеева</a:t>
            </a:r>
            <a:endParaRPr lang="ru-RU" dirty="0">
              <a:solidFill>
                <a:schemeClr val="accent1">
                  <a:lumMod val="50000"/>
                </a:schemeClr>
              </a:solidFill>
            </a:endParaRPr>
          </a:p>
        </p:txBody>
      </p:sp>
      <p:sp>
        <p:nvSpPr>
          <p:cNvPr id="4" name="Текст 3"/>
          <p:cNvSpPr>
            <a:spLocks noGrp="1"/>
          </p:cNvSpPr>
          <p:nvPr>
            <p:ph type="body" sz="half" idx="2"/>
          </p:nvPr>
        </p:nvSpPr>
        <p:spPr>
          <a:xfrm>
            <a:off x="467544" y="1214422"/>
            <a:ext cx="5533216" cy="5357850"/>
          </a:xfrm>
        </p:spPr>
        <p:txBody>
          <a:bodyPr>
            <a:noAutofit/>
          </a:bodyPr>
          <a:lstStyle/>
          <a:p>
            <a:endParaRPr lang="ru-RU" sz="2000" dirty="0" smtClean="0">
              <a:latin typeface="Times New Roman" panose="02020603050405020304" pitchFamily="18" charset="0"/>
              <a:cs typeface="Times New Roman" panose="02020603050405020304" pitchFamily="18" charset="0"/>
            </a:endParaRPr>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43636" y="3857628"/>
            <a:ext cx="2047876" cy="27646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Рисунок 5" descr="IMG_20210324_093437.jpg"/>
          <p:cNvPicPr>
            <a:picLocks noChangeAspect="1"/>
          </p:cNvPicPr>
          <p:nvPr/>
        </p:nvPicPr>
        <p:blipFill>
          <a:blip r:embed="rId3" cstate="print"/>
          <a:stretch>
            <a:fillRect/>
          </a:stretch>
        </p:blipFill>
        <p:spPr>
          <a:xfrm>
            <a:off x="4929190" y="785794"/>
            <a:ext cx="3905277" cy="2928958"/>
          </a:xfrm>
          <a:prstGeom prst="rect">
            <a:avLst/>
          </a:prstGeom>
        </p:spPr>
      </p:pic>
      <p:pic>
        <p:nvPicPr>
          <p:cNvPr id="7" name="Рисунок 6" descr="IMG_20210324_093842.jpg"/>
          <p:cNvPicPr>
            <a:picLocks noChangeAspect="1"/>
          </p:cNvPicPr>
          <p:nvPr/>
        </p:nvPicPr>
        <p:blipFill>
          <a:blip r:embed="rId4" cstate="print"/>
          <a:srcRect/>
          <a:stretch>
            <a:fillRect/>
          </a:stretch>
        </p:blipFill>
        <p:spPr>
          <a:xfrm>
            <a:off x="428596" y="1857364"/>
            <a:ext cx="4333916" cy="4000528"/>
          </a:xfrm>
          <a:prstGeom prst="rect">
            <a:avLst/>
          </a:prstGeom>
        </p:spPr>
      </p:pic>
      <p:sp>
        <p:nvSpPr>
          <p:cNvPr id="12" name="Содержимое 11"/>
          <p:cNvSpPr>
            <a:spLocks noGrp="1"/>
          </p:cNvSpPr>
          <p:nvPr>
            <p:ph idx="1"/>
          </p:nvPr>
        </p:nvSpPr>
        <p:spPr/>
        <p:txBody>
          <a:bodyPr/>
          <a:lstStyle/>
          <a:p>
            <a:endParaRPr lang="ru-RU" dirty="0"/>
          </a:p>
        </p:txBody>
      </p:sp>
    </p:spTree>
    <p:extLst>
      <p:ext uri="{BB962C8B-B14F-4D97-AF65-F5344CB8AC3E}">
        <p14:creationId xmlns:p14="http://schemas.microsoft.com/office/powerpoint/2010/main" xmlns="" val="1399521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25144"/>
            <a:ext cx="8208911" cy="1224136"/>
          </a:xfrm>
          <a:effectLst/>
        </p:spPr>
        <p:txBody>
          <a:bodyPr/>
          <a:lstStyle/>
          <a:p>
            <a:pPr marL="0" indent="0" algn="just">
              <a:buNone/>
            </a:pPr>
            <a:r>
              <a:rPr lang="ru-RU" sz="2000" b="0" dirty="0">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r>
            <a:br>
              <a:rPr lang="ru-RU" sz="2000" b="0" dirty="0">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br>
            <a:endParaRPr lang="ru-RU" sz="2000" b="0" dirty="0">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pic>
        <p:nvPicPr>
          <p:cNvPr id="6" name="Содержимое 5" descr="mqdefault.jpg"/>
          <p:cNvPicPr>
            <a:picLocks noGrp="1" noChangeAspect="1"/>
          </p:cNvPicPr>
          <p:nvPr>
            <p:ph sz="quarter" idx="14"/>
          </p:nvPr>
        </p:nvPicPr>
        <p:blipFill>
          <a:blip r:embed="rId2"/>
          <a:stretch>
            <a:fillRect/>
          </a:stretch>
        </p:blipFill>
        <p:spPr>
          <a:xfrm>
            <a:off x="5786446" y="285728"/>
            <a:ext cx="3048000" cy="1714500"/>
          </a:xfrm>
        </p:spPr>
      </p:pic>
      <p:sp>
        <p:nvSpPr>
          <p:cNvPr id="3" name="Объект 2"/>
          <p:cNvSpPr>
            <a:spLocks noGrp="1"/>
          </p:cNvSpPr>
          <p:nvPr>
            <p:ph sz="quarter" idx="13"/>
          </p:nvPr>
        </p:nvSpPr>
        <p:spPr>
          <a:xfrm>
            <a:off x="251521" y="214290"/>
            <a:ext cx="5392049" cy="1000132"/>
          </a:xfrm>
        </p:spPr>
        <p:txBody>
          <a:bodyPr>
            <a:noAutofit/>
          </a:bodyPr>
          <a:lstStyle/>
          <a:p>
            <a:pPr marL="45720" indent="0" algn="ctr">
              <a:buNone/>
            </a:pPr>
            <a:r>
              <a:rPr lang="ru-RU" sz="2800" b="1" dirty="0" smtClean="0">
                <a:solidFill>
                  <a:srgbClr val="002060"/>
                </a:solidFill>
              </a:rPr>
              <a:t>Рисование по сказке «Это что за птица?»</a:t>
            </a:r>
            <a:endParaRPr lang="ru-RU" sz="2800" b="1" dirty="0">
              <a:solidFill>
                <a:srgbClr val="002060"/>
              </a:solidFill>
            </a:endParaRPr>
          </a:p>
        </p:txBody>
      </p:sp>
      <p:pic>
        <p:nvPicPr>
          <p:cNvPr id="7" name="Рисунок 6" descr="IMG_20210325_100605.jpg"/>
          <p:cNvPicPr>
            <a:picLocks noChangeAspect="1"/>
          </p:cNvPicPr>
          <p:nvPr/>
        </p:nvPicPr>
        <p:blipFill>
          <a:blip r:embed="rId3" cstate="print"/>
          <a:stretch>
            <a:fillRect/>
          </a:stretch>
        </p:blipFill>
        <p:spPr>
          <a:xfrm>
            <a:off x="1000100" y="4071942"/>
            <a:ext cx="3428992" cy="2571744"/>
          </a:xfrm>
          <a:prstGeom prst="rect">
            <a:avLst/>
          </a:prstGeom>
        </p:spPr>
      </p:pic>
      <p:pic>
        <p:nvPicPr>
          <p:cNvPr id="8" name="Рисунок 7" descr="IMG_20210325_094123.jpg"/>
          <p:cNvPicPr>
            <a:picLocks noChangeAspect="1"/>
          </p:cNvPicPr>
          <p:nvPr/>
        </p:nvPicPr>
        <p:blipFill>
          <a:blip r:embed="rId4" cstate="print"/>
          <a:srcRect/>
          <a:stretch>
            <a:fillRect/>
          </a:stretch>
        </p:blipFill>
        <p:spPr>
          <a:xfrm>
            <a:off x="857224" y="1285860"/>
            <a:ext cx="4000528" cy="2731142"/>
          </a:xfrm>
          <a:prstGeom prst="rect">
            <a:avLst/>
          </a:prstGeom>
        </p:spPr>
      </p:pic>
      <p:pic>
        <p:nvPicPr>
          <p:cNvPr id="9" name="Рисунок 8" descr="IMG_20210325_094104.jpg"/>
          <p:cNvPicPr>
            <a:picLocks noChangeAspect="1"/>
          </p:cNvPicPr>
          <p:nvPr/>
        </p:nvPicPr>
        <p:blipFill>
          <a:blip r:embed="rId5" cstate="print"/>
          <a:stretch>
            <a:fillRect/>
          </a:stretch>
        </p:blipFill>
        <p:spPr>
          <a:xfrm>
            <a:off x="5715008" y="2285992"/>
            <a:ext cx="3071816" cy="4095755"/>
          </a:xfrm>
          <a:prstGeom prst="rect">
            <a:avLst/>
          </a:prstGeom>
        </p:spPr>
      </p:pic>
    </p:spTree>
    <p:extLst>
      <p:ext uri="{BB962C8B-B14F-4D97-AF65-F5344CB8AC3E}">
        <p14:creationId xmlns:p14="http://schemas.microsoft.com/office/powerpoint/2010/main" xmlns="" val="2194972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1"/>
            <a:ext cx="8572560" cy="785817"/>
          </a:xfrm>
        </p:spPr>
        <p:txBody>
          <a:bodyPr/>
          <a:lstStyle/>
          <a:p>
            <a:pPr marL="0" indent="0" algn="ctr">
              <a:buNone/>
            </a:pPr>
            <a:r>
              <a:rPr lang="ru-RU" dirty="0" smtClean="0">
                <a:solidFill>
                  <a:srgbClr val="002060"/>
                </a:solidFill>
              </a:rPr>
              <a:t>Инсценировка сказки «Мышонок и Карандаш» </a:t>
            </a:r>
            <a:endParaRPr lang="ru-RU" dirty="0">
              <a:solidFill>
                <a:srgbClr val="002060"/>
              </a:solidFill>
            </a:endParaRPr>
          </a:p>
        </p:txBody>
      </p:sp>
      <p:pic>
        <p:nvPicPr>
          <p:cNvPr id="1028" name="Picture 4"/>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t="390" r="18087"/>
          <a:stretch/>
        </p:blipFill>
        <p:spPr bwMode="auto">
          <a:xfrm>
            <a:off x="285720" y="1500174"/>
            <a:ext cx="3375636" cy="16319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Текст 3"/>
          <p:cNvSpPr>
            <a:spLocks noGrp="1"/>
          </p:cNvSpPr>
          <p:nvPr>
            <p:ph type="body" sz="half" idx="2"/>
          </p:nvPr>
        </p:nvSpPr>
        <p:spPr>
          <a:xfrm>
            <a:off x="5429256" y="2928934"/>
            <a:ext cx="3500462" cy="788098"/>
          </a:xfrm>
        </p:spPr>
        <p:txBody>
          <a:bodyPr>
            <a:noAutofit/>
          </a:bodyPr>
          <a:lstStyle/>
          <a:p>
            <a:endParaRPr lang="ru-RU" sz="2000" dirty="0">
              <a:latin typeface="Times New Roman" panose="02020603050405020304" pitchFamily="18" charset="0"/>
              <a:cs typeface="Times New Roman" panose="02020603050405020304" pitchFamily="18"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43174" y="5000636"/>
            <a:ext cx="2705100" cy="1685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15140" y="4572008"/>
            <a:ext cx="2228850" cy="2047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Рисунок 6" descr="IMG_20210329_154810.jpg"/>
          <p:cNvPicPr>
            <a:picLocks noChangeAspect="1"/>
          </p:cNvPicPr>
          <p:nvPr/>
        </p:nvPicPr>
        <p:blipFill>
          <a:blip r:embed="rId5" cstate="print"/>
          <a:srcRect/>
          <a:stretch>
            <a:fillRect/>
          </a:stretch>
        </p:blipFill>
        <p:spPr>
          <a:xfrm>
            <a:off x="285720" y="3357562"/>
            <a:ext cx="2754065" cy="2339729"/>
          </a:xfrm>
          <a:prstGeom prst="rect">
            <a:avLst/>
          </a:prstGeom>
        </p:spPr>
      </p:pic>
      <p:pic>
        <p:nvPicPr>
          <p:cNvPr id="9" name="Рисунок 8" descr="IMG_20210329_154930.jpg"/>
          <p:cNvPicPr>
            <a:picLocks noChangeAspect="1"/>
          </p:cNvPicPr>
          <p:nvPr/>
        </p:nvPicPr>
        <p:blipFill>
          <a:blip r:embed="rId6" cstate="print"/>
          <a:stretch>
            <a:fillRect/>
          </a:stretch>
        </p:blipFill>
        <p:spPr>
          <a:xfrm>
            <a:off x="4071934" y="1428736"/>
            <a:ext cx="4095779" cy="3071834"/>
          </a:xfrm>
          <a:prstGeom prst="rect">
            <a:avLst/>
          </a:prstGeom>
        </p:spPr>
      </p:pic>
    </p:spTree>
    <p:extLst>
      <p:ext uri="{BB962C8B-B14F-4D97-AF65-F5344CB8AC3E}">
        <p14:creationId xmlns:p14="http://schemas.microsoft.com/office/powerpoint/2010/main" xmlns="" val="1366650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42853"/>
            <a:ext cx="5316621" cy="785818"/>
          </a:xfrm>
        </p:spPr>
        <p:txBody>
          <a:bodyPr/>
          <a:lstStyle/>
          <a:p>
            <a:pPr marL="0" indent="0" algn="ctr">
              <a:buNone/>
            </a:pPr>
            <a:r>
              <a:rPr lang="ru-RU" dirty="0">
                <a:solidFill>
                  <a:schemeClr val="accent1">
                    <a:lumMod val="50000"/>
                  </a:schemeClr>
                </a:solidFill>
                <a:latin typeface="Times New Roman" panose="02020603050405020304" pitchFamily="18" charset="0"/>
                <a:cs typeface="Times New Roman" panose="02020603050405020304" pitchFamily="18" charset="0"/>
              </a:rPr>
              <a:t>«Под грибком</a:t>
            </a:r>
            <a:r>
              <a:rPr lang="ru-RU" dirty="0">
                <a:latin typeface="Times New Roman" panose="02020603050405020304" pitchFamily="18" charset="0"/>
                <a:cs typeface="Times New Roman" panose="02020603050405020304" pitchFamily="18" charset="0"/>
              </a:rPr>
              <a:t>» </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6500826" y="285728"/>
            <a:ext cx="2438400" cy="2857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Текст 3"/>
          <p:cNvSpPr>
            <a:spLocks noGrp="1"/>
          </p:cNvSpPr>
          <p:nvPr>
            <p:ph type="body" sz="half" idx="2"/>
          </p:nvPr>
        </p:nvSpPr>
        <p:spPr>
          <a:xfrm>
            <a:off x="500034" y="928670"/>
            <a:ext cx="5818398" cy="2571768"/>
          </a:xfrm>
        </p:spPr>
        <p:txBody>
          <a:bodyPr>
            <a:noAutofit/>
          </a:bodyPr>
          <a:lstStyle/>
          <a:p>
            <a:r>
              <a:rPr lang="ru-RU" sz="2000" dirty="0">
                <a:solidFill>
                  <a:schemeClr val="accent1">
                    <a:lumMod val="50000"/>
                  </a:schemeClr>
                </a:solidFill>
                <a:latin typeface="Times New Roman" panose="02020603050405020304" pitchFamily="18" charset="0"/>
                <a:cs typeface="Times New Roman" panose="02020603050405020304" pitchFamily="18" charset="0"/>
              </a:rPr>
              <a:t>Л</a:t>
            </a: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есные зверьки и насекомые (Муравей, Бабочка, Мышка, Воробей, Зайчик) во время дождя прячутся под шляпкой грибка, и всем находится место. Ведь так и должно быть в жизни: никто никого не выгоняет из игры или не сгоняет с занятого места, каждый может слегка потесниться и принять товарища. А это важная мысль для жизни ребенка в коллективе.</a:t>
            </a:r>
            <a:endParaRPr lang="ru-RU" sz="20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5" name="Рисунок 4" descr="IMG_20210324_161027.jpg"/>
          <p:cNvPicPr>
            <a:picLocks noChangeAspect="1"/>
          </p:cNvPicPr>
          <p:nvPr/>
        </p:nvPicPr>
        <p:blipFill>
          <a:blip r:embed="rId3" cstate="print"/>
          <a:stretch>
            <a:fillRect/>
          </a:stretch>
        </p:blipFill>
        <p:spPr>
          <a:xfrm>
            <a:off x="6572264" y="3357562"/>
            <a:ext cx="2357436" cy="3143248"/>
          </a:xfrm>
          <a:prstGeom prst="rect">
            <a:avLst/>
          </a:prstGeom>
        </p:spPr>
      </p:pic>
      <p:pic>
        <p:nvPicPr>
          <p:cNvPr id="6" name="Рисунок 5" descr="IMG_20210324_163246.jpg"/>
          <p:cNvPicPr>
            <a:picLocks noChangeAspect="1"/>
          </p:cNvPicPr>
          <p:nvPr/>
        </p:nvPicPr>
        <p:blipFill>
          <a:blip r:embed="rId4" cstate="print"/>
          <a:stretch>
            <a:fillRect/>
          </a:stretch>
        </p:blipFill>
        <p:spPr>
          <a:xfrm rot="16200000" flipV="1">
            <a:off x="595285" y="3119435"/>
            <a:ext cx="2286016" cy="3048021"/>
          </a:xfrm>
          <a:prstGeom prst="rect">
            <a:avLst/>
          </a:prstGeom>
        </p:spPr>
      </p:pic>
      <p:pic>
        <p:nvPicPr>
          <p:cNvPr id="7" name="Рисунок 6" descr="IMG_20210324_161033.jpg"/>
          <p:cNvPicPr>
            <a:picLocks noChangeAspect="1"/>
          </p:cNvPicPr>
          <p:nvPr/>
        </p:nvPicPr>
        <p:blipFill>
          <a:blip r:embed="rId5" cstate="print"/>
          <a:stretch>
            <a:fillRect/>
          </a:stretch>
        </p:blipFill>
        <p:spPr>
          <a:xfrm>
            <a:off x="3357554" y="4071942"/>
            <a:ext cx="3071834" cy="2303876"/>
          </a:xfrm>
          <a:prstGeom prst="rect">
            <a:avLst/>
          </a:prstGeom>
        </p:spPr>
      </p:pic>
    </p:spTree>
    <p:extLst>
      <p:ext uri="{BB962C8B-B14F-4D97-AF65-F5344CB8AC3E}">
        <p14:creationId xmlns:p14="http://schemas.microsoft.com/office/powerpoint/2010/main" xmlns="" val="3807019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5" y="214291"/>
            <a:ext cx="5033149" cy="857256"/>
          </a:xfrm>
        </p:spPr>
        <p:txBody>
          <a:bodyPr/>
          <a:lstStyle/>
          <a:p>
            <a:pPr marL="0" indent="0">
              <a:buNone/>
            </a:pPr>
            <a:r>
              <a:rPr lang="ru-RU" dirty="0" smtClean="0">
                <a:latin typeface="Times New Roman" panose="02020603050405020304" pitchFamily="18" charset="0"/>
                <a:cs typeface="Times New Roman" panose="02020603050405020304" pitchFamily="18" charset="0"/>
              </a:rPr>
              <a:t>Аппликация «Мешок яблок»</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467545" y="785794"/>
            <a:ext cx="3528392" cy="3500462"/>
          </a:xfrm>
        </p:spPr>
        <p:txBody>
          <a:bodyPr>
            <a:noAutofit/>
          </a:bodyPr>
          <a:lstStyle/>
          <a:p>
            <a:r>
              <a:rPr lang="ru-RU" sz="2000" dirty="0" smtClean="0">
                <a:latin typeface="Times New Roman" panose="02020603050405020304" pitchFamily="18" charset="0"/>
                <a:cs typeface="Times New Roman" panose="02020603050405020304" pitchFamily="18" charset="0"/>
              </a:rPr>
              <a:t>Очень умная и мудрая сказка В. </a:t>
            </a:r>
            <a:r>
              <a:rPr lang="ru-RU" sz="2000" dirty="0" err="1" smtClean="0">
                <a:latin typeface="Times New Roman" panose="02020603050405020304" pitchFamily="18" charset="0"/>
                <a:cs typeface="Times New Roman" panose="02020603050405020304" pitchFamily="18" charset="0"/>
              </a:rPr>
              <a:t>Сутеева</a:t>
            </a:r>
            <a:r>
              <a:rPr lang="ru-RU" sz="2000" dirty="0" smtClean="0">
                <a:latin typeface="Times New Roman" panose="02020603050405020304" pitchFamily="18" charset="0"/>
                <a:cs typeface="Times New Roman" panose="02020603050405020304" pitchFamily="18" charset="0"/>
              </a:rPr>
              <a:t>. </a:t>
            </a:r>
          </a:p>
          <a:p>
            <a:r>
              <a:rPr lang="ru-RU" sz="2000" dirty="0" smtClean="0">
                <a:latin typeface="Times New Roman" panose="02020603050405020304" pitchFamily="18" charset="0"/>
                <a:cs typeface="Times New Roman" panose="02020603050405020304" pitchFamily="18" charset="0"/>
              </a:rPr>
              <a:t>Папа-заяц собрал для своей семьи мешок яблок. Еле-еле тащит его домой. А по дороге встречает разных зверей, и все просят их угостить яблоками. Никому не отказал добрый Заяц. Зато каждый из зверей сделал в ответ ему подарок.</a:t>
            </a:r>
            <a:endParaRPr lang="ru-RU" sz="2000" dirty="0">
              <a:latin typeface="Times New Roman" panose="02020603050405020304" pitchFamily="18" charset="0"/>
              <a:cs typeface="Times New Roman" panose="02020603050405020304" pitchFamily="18" charset="0"/>
            </a:endParaRPr>
          </a:p>
        </p:txBody>
      </p:sp>
      <p:pic>
        <p:nvPicPr>
          <p:cNvPr id="5" name="Содержимое 4" descr="IMG_20210329_103331.jpg"/>
          <p:cNvPicPr>
            <a:picLocks noGrp="1" noChangeAspect="1"/>
          </p:cNvPicPr>
          <p:nvPr>
            <p:ph idx="1"/>
          </p:nvPr>
        </p:nvPicPr>
        <p:blipFill>
          <a:blip r:embed="rId2" cstate="print"/>
          <a:stretch>
            <a:fillRect/>
          </a:stretch>
        </p:blipFill>
        <p:spPr>
          <a:xfrm>
            <a:off x="4714876" y="714356"/>
            <a:ext cx="3619524" cy="2714644"/>
          </a:xfrm>
        </p:spPr>
      </p:pic>
      <p:pic>
        <p:nvPicPr>
          <p:cNvPr id="6" name="Рисунок 5" descr="IMG_20210329_105215.jpg"/>
          <p:cNvPicPr>
            <a:picLocks noChangeAspect="1"/>
          </p:cNvPicPr>
          <p:nvPr/>
        </p:nvPicPr>
        <p:blipFill>
          <a:blip r:embed="rId3" cstate="print"/>
          <a:srcRect/>
          <a:stretch>
            <a:fillRect/>
          </a:stretch>
        </p:blipFill>
        <p:spPr>
          <a:xfrm>
            <a:off x="500034" y="4143380"/>
            <a:ext cx="3428992" cy="2196704"/>
          </a:xfrm>
          <a:prstGeom prst="rect">
            <a:avLst/>
          </a:prstGeom>
        </p:spPr>
      </p:pic>
      <p:pic>
        <p:nvPicPr>
          <p:cNvPr id="8" name="Рисунок 7" descr="IMG_20210329_102821.jpg"/>
          <p:cNvPicPr>
            <a:picLocks noChangeAspect="1"/>
          </p:cNvPicPr>
          <p:nvPr/>
        </p:nvPicPr>
        <p:blipFill>
          <a:blip r:embed="rId4" cstate="print"/>
          <a:stretch>
            <a:fillRect/>
          </a:stretch>
        </p:blipFill>
        <p:spPr>
          <a:xfrm>
            <a:off x="4714876" y="3714752"/>
            <a:ext cx="3619526" cy="2714644"/>
          </a:xfrm>
          <a:prstGeom prst="rect">
            <a:avLst/>
          </a:prstGeom>
        </p:spPr>
      </p:pic>
    </p:spTree>
    <p:extLst>
      <p:ext uri="{BB962C8B-B14F-4D97-AF65-F5344CB8AC3E}">
        <p14:creationId xmlns:p14="http://schemas.microsoft.com/office/powerpoint/2010/main" xmlns="" val="1019627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5" y="836713"/>
            <a:ext cx="4007636" cy="1152128"/>
          </a:xfrm>
        </p:spPr>
        <p:txBody>
          <a:bodyPr/>
          <a:lstStyle/>
          <a:p>
            <a:pPr marL="0" indent="0">
              <a:buNone/>
            </a:pPr>
            <a:r>
              <a:rPr lang="ru-RU" dirty="0">
                <a:solidFill>
                  <a:srgbClr val="002060"/>
                </a:solidFill>
              </a:rPr>
              <a:t>«Кто сказал «</a:t>
            </a:r>
            <a:r>
              <a:rPr lang="ru-RU" dirty="0" smtClean="0">
                <a:solidFill>
                  <a:srgbClr val="002060"/>
                </a:solidFill>
              </a:rPr>
              <a:t>мяу»?</a:t>
            </a:r>
            <a:r>
              <a:rPr lang="ru-RU" dirty="0">
                <a:solidFill>
                  <a:srgbClr val="002060"/>
                </a:solidFill>
              </a:rPr>
              <a:t/>
            </a:r>
            <a:br>
              <a:rPr lang="ru-RU" dirty="0">
                <a:solidFill>
                  <a:srgbClr val="002060"/>
                </a:solidFill>
              </a:rPr>
            </a:br>
            <a:endParaRPr lang="ru-RU" dirty="0">
              <a:solidFill>
                <a:srgbClr val="002060"/>
              </a:solidFill>
            </a:endParaRPr>
          </a:p>
        </p:txBody>
      </p:sp>
      <p:sp>
        <p:nvSpPr>
          <p:cNvPr id="4" name="Текст 3"/>
          <p:cNvSpPr>
            <a:spLocks noGrp="1"/>
          </p:cNvSpPr>
          <p:nvPr>
            <p:ph type="body" sz="half" idx="2"/>
          </p:nvPr>
        </p:nvSpPr>
        <p:spPr>
          <a:xfrm>
            <a:off x="467544" y="1772816"/>
            <a:ext cx="3996881" cy="3864504"/>
          </a:xfrm>
        </p:spPr>
        <p:txBody>
          <a:bodyPr>
            <a:noAutofit/>
          </a:bodyPr>
          <a:lstStyle/>
          <a:p>
            <a:r>
              <a:rPr lang="ru-RU" sz="2000" dirty="0" smtClean="0">
                <a:solidFill>
                  <a:srgbClr val="002060"/>
                </a:solidFill>
                <a:latin typeface="Times New Roman" panose="02020603050405020304" pitchFamily="18" charset="0"/>
                <a:cs typeface="Times New Roman" panose="02020603050405020304" pitchFamily="18" charset="0"/>
              </a:rPr>
              <a:t>Спал щенок и вдруг услышал странный звук. Он пошел, полный любопытства, узнавать, кто сказал «мяу». И в результате любопытство не довело его до добра. Он должен спастись от злого лохматого Пса, его укусила за нос Пчела. Обиженный, он возвращается домой. Оказывается, надо уметь отличать любопытство от любознательности, которая сочетается с осторожностью. А для малыша это важно.</a:t>
            </a:r>
            <a:endParaRPr lang="ru-RU" sz="2000" dirty="0">
              <a:solidFill>
                <a:srgbClr val="002060"/>
              </a:solidFill>
              <a:latin typeface="Times New Roman" panose="02020603050405020304" pitchFamily="18" charset="0"/>
              <a:cs typeface="Times New Roman" panose="02020603050405020304" pitchFamily="18" charset="0"/>
            </a:endParaRP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72066" y="428604"/>
            <a:ext cx="3505200" cy="2895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Объект 2"/>
          <p:cNvSpPr>
            <a:spLocks noGrp="1"/>
          </p:cNvSpPr>
          <p:nvPr>
            <p:ph idx="1"/>
          </p:nvPr>
        </p:nvSpPr>
        <p:spPr>
          <a:xfrm>
            <a:off x="4593515" y="3857628"/>
            <a:ext cx="4017085" cy="1768622"/>
          </a:xfrm>
        </p:spPr>
        <p:txBody>
          <a:bodyPr/>
          <a:lstStyle/>
          <a:p>
            <a:pPr marL="45720" indent="0">
              <a:buNone/>
            </a:pPr>
            <a:endParaRPr lang="ru-RU" dirty="0"/>
          </a:p>
        </p:txBody>
      </p:sp>
    </p:spTree>
    <p:extLst>
      <p:ext uri="{BB962C8B-B14F-4D97-AF65-F5344CB8AC3E}">
        <p14:creationId xmlns:p14="http://schemas.microsoft.com/office/powerpoint/2010/main" xmlns="" val="3212365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307</TotalTime>
  <Words>414</Words>
  <Application>Microsoft Office PowerPoint</Application>
  <PresentationFormat>Экран (4:3)</PresentationFormat>
  <Paragraphs>20</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Воздушный поток</vt:lpstr>
      <vt:lpstr>Путешествие по сказкам  В. Г. Сутеева</vt:lpstr>
      <vt:lpstr>Владимир Сутеев  5.07.1903 – 10.03.1993</vt:lpstr>
      <vt:lpstr>Слайд 3</vt:lpstr>
      <vt:lpstr>Чтение «Сказки и картинки» В.Сутеева</vt:lpstr>
      <vt:lpstr> </vt:lpstr>
      <vt:lpstr>Инсценировка сказки «Мышонок и Карандаш» </vt:lpstr>
      <vt:lpstr>«Под грибком» </vt:lpstr>
      <vt:lpstr>Аппликация «Мешок яблок» </vt:lpstr>
      <vt:lpstr>«Кто сказал «мяу»? </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Сказки Сутеева</dc:title>
  <dc:creator>Татьяна</dc:creator>
  <cp:lastModifiedBy>Asus</cp:lastModifiedBy>
  <cp:revision>34</cp:revision>
  <dcterms:created xsi:type="dcterms:W3CDTF">2018-06-23T05:10:56Z</dcterms:created>
  <dcterms:modified xsi:type="dcterms:W3CDTF">2021-03-30T11:43:09Z</dcterms:modified>
</cp:coreProperties>
</file>